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p:restoredTop sz="77662"/>
  </p:normalViewPr>
  <p:slideViewPr>
    <p:cSldViewPr snapToGrid="0" snapToObjects="1">
      <p:cViewPr>
        <p:scale>
          <a:sx n="52" d="100"/>
          <a:sy n="52" d="100"/>
        </p:scale>
        <p:origin x="-1254"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28057-ADDE-4B40-86B3-A40B694C6BF6}"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4E88F-A2F2-B647-920C-1BB765B2FAA3}" type="slidenum">
              <a:rPr lang="en-US" smtClean="0"/>
              <a:t>‹#›</a:t>
            </a:fld>
            <a:endParaRPr lang="en-US"/>
          </a:p>
        </p:txBody>
      </p:sp>
    </p:spTree>
    <p:extLst>
      <p:ext uri="{BB962C8B-B14F-4D97-AF65-F5344CB8AC3E}">
        <p14:creationId xmlns:p14="http://schemas.microsoft.com/office/powerpoint/2010/main" val="208908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INTRODUCTION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the end of World War II, Amy had just entered her teens.  She lived with her parents in a small town in the northeastern United States and was the youngest of their five living children.  Amy’s three sisters were married with families of their own, and her brother had been overseas for several years.  She had written childish letters to him ever since he had been called to military duty, and he had faithfully responded.  The war years had been long and lonely for families all over the world.  But now it was over.  Big Brother John was coming home!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was a joyous homecoming, with family and friends gathering for a big celebration.  Amy and John began a new and close relationship, spending much time in each other’s company. Amy noticed that John and their father seemed to especially enjoy one another.  They had a lot in common and liked to talk and work together.  Both men were thoughtful of Amy’s feelings and needs and Amy’s relationship with her father was made more complete by the presence of her older brother.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200544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claim to His identity did Jesus make?  (Mark 14:61,62)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right did He give those who received Him and believed in His name?  (John 1:12)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If Jesus is the Son of God, and if we, His followers, are the children of God, can you see that Jesus is our elder brother?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In Matthew 12:46-50, we find another instance when Jesus claimed us as his brothers and sisters.  As you read this text, remember that Jesus was not denying His earthly relationships; He was pointing out to His followers that </a:t>
            </a:r>
            <a:r>
              <a:rPr lang="en-US" sz="1200" i="1" u="sng" kern="1200" dirty="0" smtClean="0">
                <a:solidFill>
                  <a:schemeClr val="tx1"/>
                </a:solidFill>
                <a:effectLst/>
                <a:latin typeface="+mn-lt"/>
                <a:ea typeface="+mn-ea"/>
                <a:cs typeface="+mn-cs"/>
              </a:rPr>
              <a:t>all</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people have the chance to be part of His family.  The NIV states it like this: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“While Jesus was still talking to the crowd, His mother and brothers stood outside, wanting to speak to Him.  Someone told Him, ‘Your mother and brothers are standing outside, wanting to speak to you.’  He replied, ‘Who is my mother, and who are my brothers?’  Pointing to his disciples, He said, ‘Here are my mother and my brothers.  For whoever does the will of my Father in heaven is my brother and sister and mother.’”</a:t>
            </a:r>
          </a:p>
          <a:p>
            <a:endParaRPr lang="en-US" dirty="0"/>
          </a:p>
        </p:txBody>
      </p:sp>
      <p:sp>
        <p:nvSpPr>
          <p:cNvPr id="4" name="Slide Number Placeholder 3"/>
          <p:cNvSpPr>
            <a:spLocks noGrp="1"/>
          </p:cNvSpPr>
          <p:nvPr>
            <p:ph type="sldNum" sz="quarter" idx="10"/>
          </p:nvPr>
        </p:nvSpPr>
        <p:spPr/>
        <p:txBody>
          <a:bodyPr/>
          <a:lstStyle/>
          <a:p>
            <a:fld id="{8FF4E88F-A2F2-B647-920C-1BB765B2FAA3}" type="slidenum">
              <a:rPr lang="en-US" smtClean="0"/>
              <a:t>3</a:t>
            </a:fld>
            <a:endParaRPr lang="en-US"/>
          </a:p>
        </p:txBody>
      </p:sp>
    </p:spTree>
    <p:extLst>
      <p:ext uri="{BB962C8B-B14F-4D97-AF65-F5344CB8AC3E}">
        <p14:creationId xmlns:p14="http://schemas.microsoft.com/office/powerpoint/2010/main" val="769998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HIS EARTHLY MISSION</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4. Jesus was always sought out by the multitudes.  On one occasion, His disciples were concerned that He had not had time to eat, and they said to Him, “Rabbi, eat something”(John 4:31, NIV). What was Jesus’ reply?</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5. Whom do you believe “sent” Jesus to earth, and why was Jesus so interested in doing His will?  (John 17:1-3)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How does this help you to understand how we should obey the will of God?</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F4E88F-A2F2-B647-920C-1BB765B2FAA3}" type="slidenum">
              <a:rPr lang="en-US" smtClean="0"/>
              <a:t>4</a:t>
            </a:fld>
            <a:endParaRPr lang="en-US"/>
          </a:p>
        </p:txBody>
      </p:sp>
    </p:spTree>
    <p:extLst>
      <p:ext uri="{BB962C8B-B14F-4D97-AF65-F5344CB8AC3E}">
        <p14:creationId xmlns:p14="http://schemas.microsoft.com/office/powerpoint/2010/main" val="937442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OUR LORD’S PRAYER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Read Matthew 6:1-8.  Several times in these verses, Jesus speaks of God.  What does He call Him?</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We find what we call </a:t>
            </a:r>
            <a:r>
              <a:rPr lang="en-US" sz="1200" i="1" kern="1200" dirty="0" smtClean="0">
                <a:solidFill>
                  <a:schemeClr val="tx1"/>
                </a:solidFill>
                <a:effectLst/>
                <a:latin typeface="+mn-lt"/>
                <a:ea typeface="+mn-ea"/>
                <a:cs typeface="+mn-cs"/>
              </a:rPr>
              <a:t>The Lord’s Prayer</a:t>
            </a:r>
            <a:r>
              <a:rPr lang="en-US" sz="1200" kern="1200" dirty="0" smtClean="0">
                <a:solidFill>
                  <a:schemeClr val="tx1"/>
                </a:solidFill>
                <a:effectLst/>
                <a:latin typeface="+mn-lt"/>
                <a:ea typeface="+mn-ea"/>
                <a:cs typeface="+mn-cs"/>
              </a:rPr>
              <a:t> in Matthew 6:9-13.  How does Jesus say we should address God?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Jesus called God </a:t>
            </a:r>
            <a:r>
              <a:rPr lang="en-US" sz="1200" i="1" kern="1200" dirty="0" smtClean="0">
                <a:solidFill>
                  <a:schemeClr val="tx1"/>
                </a:solidFill>
                <a:effectLst/>
                <a:latin typeface="+mn-lt"/>
                <a:ea typeface="+mn-ea"/>
                <a:cs typeface="+mn-cs"/>
              </a:rPr>
              <a:t>Father</a:t>
            </a:r>
            <a:r>
              <a:rPr lang="en-US" sz="1200" kern="1200" dirty="0" smtClean="0">
                <a:solidFill>
                  <a:schemeClr val="tx1"/>
                </a:solidFill>
                <a:effectLst/>
                <a:latin typeface="+mn-lt"/>
                <a:ea typeface="+mn-ea"/>
                <a:cs typeface="+mn-cs"/>
              </a:rPr>
              <a:t>, and says that we are to also call Him </a:t>
            </a:r>
            <a:r>
              <a:rPr lang="en-US" sz="1200" i="1" kern="1200" dirty="0" smtClean="0">
                <a:solidFill>
                  <a:schemeClr val="tx1"/>
                </a:solidFill>
                <a:effectLst/>
                <a:latin typeface="+mn-lt"/>
                <a:ea typeface="+mn-ea"/>
                <a:cs typeface="+mn-cs"/>
              </a:rPr>
              <a:t>Father.</a:t>
            </a:r>
            <a:r>
              <a:rPr lang="en-US" sz="1200" kern="1200" dirty="0" smtClean="0">
                <a:solidFill>
                  <a:schemeClr val="tx1"/>
                </a:solidFill>
                <a:effectLst/>
                <a:latin typeface="+mn-lt"/>
                <a:ea typeface="+mn-ea"/>
                <a:cs typeface="+mn-cs"/>
              </a:rPr>
              <a:t>  It is a wonderful privilege to have such a loving and merciful Father.  What other privileges are we to have as sisters of Christ?  </a:t>
            </a:r>
            <a:r>
              <a:rPr lang="en-US" sz="1200" i="1" kern="1200" dirty="0" smtClean="0">
                <a:solidFill>
                  <a:schemeClr val="tx1"/>
                </a:solidFill>
                <a:effectLst/>
                <a:latin typeface="+mn-lt"/>
                <a:ea typeface="+mn-ea"/>
                <a:cs typeface="+mn-cs"/>
              </a:rPr>
              <a:t>(Romans 8:16,17)</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Janet’s mother abandoned her when she was only three weeks old.  Because of legal delays, Janet passed the age when adoption was likely, and resigned herself to living in other people’s homes.  Some were kind to her; others were not.  But Janet always did the best she could and tried to be cheerful.  When she was sixteen, the wealthy Carver family took her in as a kind of companion/maid for Mrs. Carver.  Over the months, Janet proved herself trustworthy, gentle, and thoughtful.  Mrs. Carver’s son, Damon, who had all along felt that the family should adopt Janet, renewed his persuasion.  Mr. and Mrs. Carver could see how right Damon was, for they had come to love Janet greatly.  Before starting adoption proceedings, however, Mr. Carver had a serious talk with Damon.</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F4E88F-A2F2-B647-920C-1BB765B2FAA3}" type="slidenum">
              <a:rPr lang="en-US" smtClean="0"/>
              <a:t>5</a:t>
            </a:fld>
            <a:endParaRPr lang="en-US"/>
          </a:p>
        </p:txBody>
      </p:sp>
    </p:spTree>
    <p:extLst>
      <p:ext uri="{BB962C8B-B14F-4D97-AF65-F5344CB8AC3E}">
        <p14:creationId xmlns:p14="http://schemas.microsoft.com/office/powerpoint/2010/main" val="44430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“Son,” he began, “as our only heir, you will inherit a vast fortune.  If used wisely, this wealth will take care of you and your descendants for many years to come, and will enable you to do a great deal of good in the world.  Do you realize that our adopting Janet will cut your fortune in half?”</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Damon smiled, “Father, my sister and I will share whatever comes our way, equally, and in love.”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great is the love the Father has lavished on us, that we should be called children of God!  And that is what we are!”  (1 John 3:1, NIV)</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of you may have sisters who were born to the same parents you were.  You may also have sister who have been “born” into your family by adoption.  Or perhaps you were the one who was adopted.  Whatever the circumstances, you are now part of one family.  Unfortunately, in earthly adoptions there are sometimes problems, such as jealousy or feelings of superiority.  Isn’t it wonderful that no such emotions exist in the family of God?  Read what Ellen White says in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638:</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who have been born into the heavenly family are in a special sense </a:t>
            </a:r>
            <a:r>
              <a:rPr lang="en-US" sz="1200" i="1" kern="1200" dirty="0" smtClean="0">
                <a:solidFill>
                  <a:schemeClr val="tx1"/>
                </a:solidFill>
                <a:effectLst/>
                <a:latin typeface="+mn-lt"/>
                <a:ea typeface="+mn-ea"/>
                <a:cs typeface="+mn-cs"/>
              </a:rPr>
              <a:t>the brethren of our Lord.  </a:t>
            </a:r>
            <a:r>
              <a:rPr lang="en-US" sz="1200" kern="1200" dirty="0" smtClean="0">
                <a:solidFill>
                  <a:schemeClr val="tx1"/>
                </a:solidFill>
                <a:effectLst/>
                <a:latin typeface="+mn-lt"/>
                <a:ea typeface="+mn-ea"/>
                <a:cs typeface="+mn-cs"/>
              </a:rPr>
              <a:t>The love of Christ binds together the members of His family, and wherever that love is made manifest, there the divine relationship is revealed.  ‘Everyone that </a:t>
            </a:r>
            <a:r>
              <a:rPr lang="en-US" sz="1200" kern="1200" dirty="0" err="1" smtClean="0">
                <a:solidFill>
                  <a:schemeClr val="tx1"/>
                </a:solidFill>
                <a:effectLst/>
                <a:latin typeface="+mn-lt"/>
                <a:ea typeface="+mn-ea"/>
                <a:cs typeface="+mn-cs"/>
              </a:rPr>
              <a:t>loveth</a:t>
            </a:r>
            <a:r>
              <a:rPr lang="en-US" sz="1200" kern="1200" dirty="0" smtClean="0">
                <a:solidFill>
                  <a:schemeClr val="tx1"/>
                </a:solidFill>
                <a:effectLst/>
                <a:latin typeface="+mn-lt"/>
                <a:ea typeface="+mn-ea"/>
                <a:cs typeface="+mn-cs"/>
              </a:rPr>
              <a:t> is born of God, and </a:t>
            </a:r>
            <a:r>
              <a:rPr lang="en-US" sz="1200" kern="1200" dirty="0" err="1" smtClean="0">
                <a:solidFill>
                  <a:schemeClr val="tx1"/>
                </a:solidFill>
                <a:effectLst/>
                <a:latin typeface="+mn-lt"/>
                <a:ea typeface="+mn-ea"/>
                <a:cs typeface="+mn-cs"/>
              </a:rPr>
              <a:t>knoweth</a:t>
            </a:r>
            <a:r>
              <a:rPr lang="en-US" sz="1200" kern="1200" dirty="0" smtClean="0">
                <a:solidFill>
                  <a:schemeClr val="tx1"/>
                </a:solidFill>
                <a:effectLst/>
                <a:latin typeface="+mn-lt"/>
                <a:ea typeface="+mn-ea"/>
                <a:cs typeface="+mn-cs"/>
              </a:rPr>
              <a:t> God’” (1 John 4:7</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emphasis supplied).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F4E88F-A2F2-B647-920C-1BB765B2FAA3}" type="slidenum">
              <a:rPr lang="en-US" smtClean="0"/>
              <a:t>6</a:t>
            </a:fld>
            <a:endParaRPr lang="en-US"/>
          </a:p>
        </p:txBody>
      </p:sp>
    </p:spTree>
    <p:extLst>
      <p:ext uri="{BB962C8B-B14F-4D97-AF65-F5344CB8AC3E}">
        <p14:creationId xmlns:p14="http://schemas.microsoft.com/office/powerpoint/2010/main" val="25317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F460FE-8F40-5049-997C-66275EBFADB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152485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60FE-8F40-5049-997C-66275EBFADB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369513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60FE-8F40-5049-997C-66275EBFADB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203183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60FE-8F40-5049-997C-66275EBFADB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95283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460FE-8F40-5049-997C-66275EBFADB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155206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F460FE-8F40-5049-997C-66275EBFADB3}"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5719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460FE-8F40-5049-997C-66275EBFADB3}"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142981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F460FE-8F40-5049-997C-66275EBFADB3}"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55439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460FE-8F40-5049-997C-66275EBFADB3}"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189031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460FE-8F40-5049-997C-66275EBFADB3}"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68575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460FE-8F40-5049-997C-66275EBFADB3}"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F7C7-C49D-0944-B18F-8D13E4A6DEB1}" type="slidenum">
              <a:rPr lang="en-US" smtClean="0"/>
              <a:t>‹#›</a:t>
            </a:fld>
            <a:endParaRPr lang="en-US"/>
          </a:p>
        </p:txBody>
      </p:sp>
    </p:spTree>
    <p:extLst>
      <p:ext uri="{BB962C8B-B14F-4D97-AF65-F5344CB8AC3E}">
        <p14:creationId xmlns:p14="http://schemas.microsoft.com/office/powerpoint/2010/main" val="206521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460FE-8F40-5049-997C-66275EBFADB3}"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F7C7-C49D-0944-B18F-8D13E4A6DEB1}" type="slidenum">
              <a:rPr lang="en-US" smtClean="0"/>
              <a:t>‹#›</a:t>
            </a:fld>
            <a:endParaRPr lang="en-US"/>
          </a:p>
        </p:txBody>
      </p:sp>
    </p:spTree>
    <p:extLst>
      <p:ext uri="{BB962C8B-B14F-4D97-AF65-F5344CB8AC3E}">
        <p14:creationId xmlns:p14="http://schemas.microsoft.com/office/powerpoint/2010/main" val="578519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5" name="Title 1"/>
          <p:cNvSpPr txBox="1">
            <a:spLocks/>
          </p:cNvSpPr>
          <p:nvPr/>
        </p:nvSpPr>
        <p:spPr>
          <a:xfrm>
            <a:off x="685800" y="3899432"/>
            <a:ext cx="77724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smtClean="0">
                <a:solidFill>
                  <a:schemeClr val="bg1"/>
                </a:solidFill>
                <a:latin typeface="+mn-lt"/>
              </a:rPr>
              <a:t>Women </a:t>
            </a:r>
            <a:r>
              <a:rPr lang="en-US" sz="4800" b="1" i="1" smtClean="0">
                <a:solidFill>
                  <a:srgbClr val="FFC000"/>
                </a:solidFill>
                <a:latin typeface="Palatino Linotype" charset="0"/>
                <a:ea typeface="Palatino Linotype" charset="0"/>
                <a:cs typeface="Palatino Linotype" charset="0"/>
              </a:rPr>
              <a:t>Discovering</a:t>
            </a:r>
            <a:r>
              <a:rPr lang="en-US" sz="4800" b="1" smtClean="0">
                <a:solidFill>
                  <a:srgbClr val="FFC000"/>
                </a:solidFill>
                <a:latin typeface="+mn-lt"/>
              </a:rPr>
              <a:t> </a:t>
            </a:r>
            <a:r>
              <a:rPr lang="en-US" sz="4800" b="1"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61079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448871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Two </a:t>
            </a:r>
            <a:r>
              <a:rPr lang="en-US" sz="4800" b="1" dirty="0">
                <a:solidFill>
                  <a:srgbClr val="FFC000"/>
                </a:solidFill>
                <a:latin typeface="+mn-lt"/>
              </a:rPr>
              <a:t/>
            </a:r>
            <a:br>
              <a:rPr lang="en-US" sz="4800" b="1" dirty="0">
                <a:solidFill>
                  <a:srgbClr val="FFC000"/>
                </a:solidFill>
                <a:latin typeface="+mn-lt"/>
              </a:rPr>
            </a:br>
            <a:r>
              <a:rPr lang="en-US" sz="4400" b="1" i="1" dirty="0" smtClean="0">
                <a:solidFill>
                  <a:schemeClr val="bg1">
                    <a:lumMod val="95000"/>
                  </a:schemeClr>
                </a:solidFill>
                <a:latin typeface="+mn-lt"/>
              </a:rPr>
              <a:t>Jesus </a:t>
            </a:r>
            <a:r>
              <a:rPr lang="en-US" sz="4400" b="1" i="1" dirty="0">
                <a:solidFill>
                  <a:schemeClr val="bg1">
                    <a:lumMod val="95000"/>
                  </a:schemeClr>
                </a:solidFill>
                <a:latin typeface="+mn-lt"/>
              </a:rPr>
              <a:t>is </a:t>
            </a:r>
            <a:r>
              <a:rPr lang="en-US" sz="4400" b="1" i="1" dirty="0">
                <a:solidFill>
                  <a:schemeClr val="bg1">
                    <a:lumMod val="95000"/>
                  </a:schemeClr>
                </a:solidFill>
                <a:latin typeface="Palatino Linotype" charset="0"/>
                <a:ea typeface="Palatino Linotype" charset="0"/>
                <a:cs typeface="Palatino Linotype" charset="0"/>
              </a:rPr>
              <a:t>My Elder Brother</a:t>
            </a:r>
            <a:br>
              <a:rPr lang="en-US" sz="4400" b="1" i="1" dirty="0">
                <a:solidFill>
                  <a:schemeClr val="bg1">
                    <a:lumMod val="95000"/>
                  </a:schemeClr>
                </a:solidFill>
                <a:latin typeface="Palatino Linotype" charset="0"/>
                <a:ea typeface="Palatino Linotype" charset="0"/>
                <a:cs typeface="Palatino Linotype" charset="0"/>
              </a:rPr>
            </a:br>
            <a:endParaRPr lang="en-US" sz="4400" b="1" i="1" dirty="0">
              <a:solidFill>
                <a:schemeClr val="bg1">
                  <a:lumMod val="95000"/>
                </a:schemeClr>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2040912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88047" y="365126"/>
            <a:ext cx="6241707" cy="1325563"/>
          </a:xfrm>
        </p:spPr>
        <p:txBody>
          <a:bodyPr>
            <a:normAutofit fontScale="90000"/>
          </a:bodyPr>
          <a:lstStyle/>
          <a:p>
            <a:pPr algn="ctr"/>
            <a:r>
              <a:rPr lang="en-US" b="1" dirty="0" smtClean="0">
                <a:solidFill>
                  <a:schemeClr val="bg1">
                    <a:lumMod val="95000"/>
                  </a:schemeClr>
                </a:solidFill>
                <a:latin typeface="+mn-lt"/>
              </a:rPr>
              <a:t/>
            </a:r>
            <a:br>
              <a:rPr lang="en-US" b="1" dirty="0" smtClean="0">
                <a:solidFill>
                  <a:schemeClr val="bg1">
                    <a:lumMod val="95000"/>
                  </a:schemeClr>
                </a:solidFill>
                <a:latin typeface="+mn-lt"/>
              </a:rPr>
            </a:br>
            <a:r>
              <a:rPr lang="en-US" b="1" dirty="0">
                <a:solidFill>
                  <a:schemeClr val="bg1">
                    <a:lumMod val="95000"/>
                  </a:schemeClr>
                </a:solidFill>
                <a:latin typeface="+mn-lt"/>
              </a:rPr>
              <a:t/>
            </a:r>
            <a:br>
              <a:rPr lang="en-US" b="1" dirty="0">
                <a:solidFill>
                  <a:schemeClr val="bg1">
                    <a:lumMod val="95000"/>
                  </a:schemeClr>
                </a:solidFill>
                <a:latin typeface="+mn-lt"/>
              </a:rPr>
            </a:br>
            <a:r>
              <a:rPr lang="en-US" b="1" dirty="0" smtClean="0">
                <a:solidFill>
                  <a:schemeClr val="bg1">
                    <a:lumMod val="95000"/>
                  </a:schemeClr>
                </a:solidFill>
                <a:latin typeface="+mn-lt"/>
              </a:rPr>
              <a:t>JESUS </a:t>
            </a:r>
            <a:r>
              <a:rPr lang="en-US" b="1" dirty="0">
                <a:solidFill>
                  <a:schemeClr val="bg1">
                    <a:lumMod val="95000"/>
                  </a:schemeClr>
                </a:solidFill>
                <a:latin typeface="+mn-lt"/>
              </a:rPr>
              <a:t>IS </a:t>
            </a:r>
            <a:r>
              <a:rPr lang="en-US" b="1" dirty="0" smtClean="0">
                <a:solidFill>
                  <a:schemeClr val="bg1">
                    <a:lumMod val="95000"/>
                  </a:schemeClr>
                </a:solidFill>
                <a:latin typeface="+mn-lt"/>
              </a:rPr>
              <a:t/>
            </a:r>
            <a:br>
              <a:rPr lang="en-US" b="1" dirty="0" smtClean="0">
                <a:solidFill>
                  <a:schemeClr val="bg1">
                    <a:lumMod val="95000"/>
                  </a:schemeClr>
                </a:solidFill>
                <a:latin typeface="+mn-lt"/>
              </a:rPr>
            </a:br>
            <a:r>
              <a:rPr lang="en-US" b="1" i="1" dirty="0" smtClean="0">
                <a:solidFill>
                  <a:schemeClr val="bg1">
                    <a:lumMod val="95000"/>
                  </a:schemeClr>
                </a:solidFill>
                <a:latin typeface="Palatino Linotype" charset="0"/>
                <a:ea typeface="Palatino Linotype" charset="0"/>
                <a:cs typeface="Palatino Linotype" charset="0"/>
              </a:rPr>
              <a:t>our elder brother</a:t>
            </a:r>
            <a:br>
              <a:rPr lang="en-US" b="1" i="1" dirty="0" smtClean="0">
                <a:solidFill>
                  <a:schemeClr val="bg1">
                    <a:lumMod val="95000"/>
                  </a:schemeClr>
                </a:solidFill>
                <a:latin typeface="Palatino Linotype" charset="0"/>
                <a:ea typeface="Palatino Linotype" charset="0"/>
                <a:cs typeface="Palatino Linotype" charset="0"/>
              </a:rPr>
            </a:br>
            <a:r>
              <a:rPr lang="en-US" b="1" dirty="0">
                <a:solidFill>
                  <a:schemeClr val="bg1">
                    <a:lumMod val="95000"/>
                  </a:schemeClr>
                </a:solidFill>
                <a:latin typeface="+mn-lt"/>
              </a:rPr>
              <a:t> </a:t>
            </a:r>
            <a:br>
              <a:rPr lang="en-US" b="1" dirty="0">
                <a:solidFill>
                  <a:schemeClr val="bg1">
                    <a:lumMod val="95000"/>
                  </a:schemeClr>
                </a:solidFill>
                <a:latin typeface="+mn-lt"/>
              </a:rPr>
            </a:br>
            <a:endParaRPr lang="en-US" b="1" dirty="0">
              <a:solidFill>
                <a:schemeClr val="bg1">
                  <a:lumMod val="95000"/>
                </a:schemeClr>
              </a:solidFill>
              <a:latin typeface="+mn-lt"/>
            </a:endParaRPr>
          </a:p>
        </p:txBody>
      </p:sp>
      <p:sp>
        <p:nvSpPr>
          <p:cNvPr id="3" name="Content Placeholder 2"/>
          <p:cNvSpPr>
            <a:spLocks noGrp="1"/>
          </p:cNvSpPr>
          <p:nvPr>
            <p:ph idx="1"/>
          </p:nvPr>
        </p:nvSpPr>
        <p:spPr>
          <a:xfrm>
            <a:off x="430938" y="2468177"/>
            <a:ext cx="8713061" cy="4351338"/>
          </a:xfrm>
        </p:spPr>
        <p:txBody>
          <a:bodyPr>
            <a:normAutofit/>
          </a:bodyPr>
          <a:lstStyle/>
          <a:p>
            <a:pPr marL="514350" lvl="0" indent="-514350">
              <a:buFont typeface="+mj-lt"/>
              <a:buAutoNum type="arabicPeriod"/>
            </a:pPr>
            <a:r>
              <a:rPr lang="en-US" sz="3200" dirty="0"/>
              <a:t>What claim to His identity did Jesus make?  (Mark 14:61,62</a:t>
            </a:r>
            <a:r>
              <a:rPr lang="en-US" sz="3200" dirty="0" smtClean="0"/>
              <a:t>)</a:t>
            </a:r>
            <a:endParaRPr lang="en-US" sz="3200" dirty="0"/>
          </a:p>
          <a:p>
            <a:pPr marL="514350" lvl="0" indent="-514350">
              <a:buFont typeface="+mj-lt"/>
              <a:buAutoNum type="arabicPeriod"/>
            </a:pPr>
            <a:r>
              <a:rPr lang="en-US" sz="3200" dirty="0"/>
              <a:t>What right did He give those who received Him and believed in His name?  (John 1:12</a:t>
            </a:r>
            <a:r>
              <a:rPr lang="en-US" sz="3200" dirty="0" smtClean="0"/>
              <a:t>)</a:t>
            </a:r>
            <a:endParaRPr lang="en-US" sz="3200" dirty="0"/>
          </a:p>
          <a:p>
            <a:pPr marL="514350" lvl="0" indent="-514350">
              <a:buFont typeface="+mj-lt"/>
              <a:buAutoNum type="arabicPeriod"/>
            </a:pPr>
            <a:r>
              <a:rPr lang="en-US" sz="3200" dirty="0"/>
              <a:t>If Jesus is the Son of God, and if we, His followers, are the children of God, can you see that Jesus is our elder brother?</a:t>
            </a:r>
          </a:p>
        </p:txBody>
      </p:sp>
    </p:spTree>
    <p:extLst>
      <p:ext uri="{BB962C8B-B14F-4D97-AF65-F5344CB8AC3E}">
        <p14:creationId xmlns:p14="http://schemas.microsoft.com/office/powerpoint/2010/main" val="1969056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59090" y="686404"/>
            <a:ext cx="7886700" cy="1325563"/>
          </a:xfrm>
        </p:spPr>
        <p:txBody>
          <a:bodyPr/>
          <a:lstStyle/>
          <a:p>
            <a:r>
              <a:rPr lang="en-US" b="1" dirty="0">
                <a:solidFill>
                  <a:schemeClr val="bg1">
                    <a:lumMod val="95000"/>
                  </a:schemeClr>
                </a:solidFill>
                <a:latin typeface="+mn-lt"/>
              </a:rPr>
              <a:t>HIS </a:t>
            </a:r>
            <a:r>
              <a:rPr lang="en-US" b="1" dirty="0">
                <a:solidFill>
                  <a:srgbClr val="FFC000"/>
                </a:solidFill>
                <a:latin typeface="+mn-lt"/>
              </a:rPr>
              <a:t>EARTHLY </a:t>
            </a:r>
            <a:r>
              <a:rPr lang="en-US" b="1" dirty="0">
                <a:solidFill>
                  <a:schemeClr val="bg1">
                    <a:lumMod val="95000"/>
                  </a:schemeClr>
                </a:solidFill>
                <a:latin typeface="+mn-lt"/>
              </a:rPr>
              <a:t>MISSION</a:t>
            </a:r>
          </a:p>
        </p:txBody>
      </p:sp>
      <p:sp>
        <p:nvSpPr>
          <p:cNvPr id="3" name="Content Placeholder 2"/>
          <p:cNvSpPr>
            <a:spLocks noGrp="1"/>
          </p:cNvSpPr>
          <p:nvPr>
            <p:ph idx="1"/>
          </p:nvPr>
        </p:nvSpPr>
        <p:spPr>
          <a:xfrm>
            <a:off x="628650" y="2171617"/>
            <a:ext cx="7886700" cy="4351338"/>
          </a:xfrm>
        </p:spPr>
        <p:txBody>
          <a:bodyPr>
            <a:normAutofit/>
          </a:bodyPr>
          <a:lstStyle/>
          <a:p>
            <a:pPr marL="514350" lvl="0" indent="-514350">
              <a:buAutoNum type="arabicPeriod" startAt="4"/>
            </a:pPr>
            <a:r>
              <a:rPr lang="en-US" dirty="0" smtClean="0"/>
              <a:t>Jesus </a:t>
            </a:r>
            <a:r>
              <a:rPr lang="en-US" dirty="0"/>
              <a:t>was always sought out by the multitudes.  On one occasion, His disciples were concerned that He had not had time to eat, and they said to Him, “Rabbi, eat something”(John 4:31, NIV). What was Jesus’ reply</a:t>
            </a:r>
            <a:r>
              <a:rPr lang="en-US" dirty="0" smtClean="0"/>
              <a:t>?</a:t>
            </a:r>
          </a:p>
          <a:p>
            <a:pPr marL="514350" lvl="0" indent="-514350">
              <a:buFont typeface="+mj-lt"/>
              <a:buAutoNum type="arabicPeriod" startAt="4"/>
            </a:pPr>
            <a:r>
              <a:rPr lang="en-US" dirty="0" smtClean="0"/>
              <a:t>Whom </a:t>
            </a:r>
            <a:r>
              <a:rPr lang="en-US" dirty="0"/>
              <a:t>do you believe “sent” Jesus to earth, and why was Jesus so interested in doing His will?  (John </a:t>
            </a:r>
            <a:r>
              <a:rPr lang="en-US" dirty="0" smtClean="0"/>
              <a:t>17:1-3)</a:t>
            </a:r>
          </a:p>
          <a:p>
            <a:pPr marL="514350" lvl="0" indent="-514350">
              <a:buFont typeface="+mj-lt"/>
              <a:buAutoNum type="arabicPeriod" startAt="4"/>
            </a:pPr>
            <a:r>
              <a:rPr lang="en-US" dirty="0" smtClean="0"/>
              <a:t>How </a:t>
            </a:r>
            <a:r>
              <a:rPr lang="en-US" dirty="0"/>
              <a:t>does this help you to understand how we should obey the will of God?</a:t>
            </a:r>
          </a:p>
          <a:p>
            <a:pPr marL="514350" indent="-514350">
              <a:buFont typeface="+mj-lt"/>
              <a:buAutoNum type="arabicPeriod"/>
            </a:pPr>
            <a:endParaRPr lang="en-US" dirty="0"/>
          </a:p>
        </p:txBody>
      </p:sp>
    </p:spTree>
    <p:extLst>
      <p:ext uri="{BB962C8B-B14F-4D97-AF65-F5344CB8AC3E}">
        <p14:creationId xmlns:p14="http://schemas.microsoft.com/office/powerpoint/2010/main" val="374564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233231" y="809972"/>
            <a:ext cx="7886700" cy="1325563"/>
          </a:xfrm>
        </p:spPr>
        <p:txBody>
          <a:bodyPr/>
          <a:lstStyle/>
          <a:p>
            <a:r>
              <a:rPr lang="en-US" b="1" dirty="0">
                <a:solidFill>
                  <a:schemeClr val="bg1"/>
                </a:solidFill>
                <a:latin typeface="+mn-lt"/>
              </a:rPr>
              <a:t>OUR </a:t>
            </a:r>
            <a:r>
              <a:rPr lang="en-US" b="1" dirty="0">
                <a:solidFill>
                  <a:srgbClr val="FFC000"/>
                </a:solidFill>
                <a:latin typeface="+mn-lt"/>
              </a:rPr>
              <a:t>LORD’S PRAYER</a:t>
            </a:r>
            <a:endParaRPr lang="en-US" dirty="0">
              <a:solidFill>
                <a:srgbClr val="FFC000"/>
              </a:solidFill>
              <a:latin typeface="+mn-lt"/>
            </a:endParaRPr>
          </a:p>
        </p:txBody>
      </p:sp>
      <p:sp>
        <p:nvSpPr>
          <p:cNvPr id="3" name="Content Placeholder 2"/>
          <p:cNvSpPr>
            <a:spLocks noGrp="1"/>
          </p:cNvSpPr>
          <p:nvPr>
            <p:ph idx="1"/>
          </p:nvPr>
        </p:nvSpPr>
        <p:spPr>
          <a:xfrm>
            <a:off x="430937" y="2221044"/>
            <a:ext cx="8243501" cy="4351338"/>
          </a:xfrm>
        </p:spPr>
        <p:txBody>
          <a:bodyPr>
            <a:normAutofit/>
          </a:bodyPr>
          <a:lstStyle/>
          <a:p>
            <a:pPr marL="514350" indent="-514350">
              <a:buAutoNum type="arabicPeriod" startAt="7"/>
            </a:pPr>
            <a:r>
              <a:rPr lang="en-US" dirty="0" smtClean="0"/>
              <a:t>Read </a:t>
            </a:r>
            <a:r>
              <a:rPr lang="en-US" dirty="0"/>
              <a:t>Matthew 6:1-8.  Several times in these verses, Jesus speaks of God.  What does He call Him</a:t>
            </a:r>
            <a:r>
              <a:rPr lang="en-US" dirty="0" smtClean="0"/>
              <a:t>?</a:t>
            </a:r>
          </a:p>
          <a:p>
            <a:pPr marL="514350" indent="-514350">
              <a:buFont typeface="+mj-lt"/>
              <a:buAutoNum type="arabicPeriod" startAt="7"/>
            </a:pPr>
            <a:r>
              <a:rPr lang="en-US" dirty="0" smtClean="0"/>
              <a:t>We </a:t>
            </a:r>
            <a:r>
              <a:rPr lang="en-US" dirty="0"/>
              <a:t>find what we call </a:t>
            </a:r>
            <a:r>
              <a:rPr lang="en-US" i="1" dirty="0"/>
              <a:t>The Lord’s Prayer</a:t>
            </a:r>
            <a:r>
              <a:rPr lang="en-US" dirty="0"/>
              <a:t> in Matthew </a:t>
            </a:r>
            <a:r>
              <a:rPr lang="en-US" dirty="0" smtClean="0"/>
              <a:t>6:9-13. </a:t>
            </a:r>
          </a:p>
          <a:p>
            <a:pPr marL="514350" indent="-514350">
              <a:buFont typeface="+mj-lt"/>
              <a:buAutoNum type="arabicPeriod" startAt="7"/>
            </a:pPr>
            <a:r>
              <a:rPr lang="en-US" dirty="0" smtClean="0"/>
              <a:t>Jesus </a:t>
            </a:r>
            <a:r>
              <a:rPr lang="en-US" dirty="0"/>
              <a:t>called God </a:t>
            </a:r>
            <a:r>
              <a:rPr lang="en-US" i="1" dirty="0"/>
              <a:t>Father</a:t>
            </a:r>
            <a:r>
              <a:rPr lang="en-US" dirty="0"/>
              <a:t>, and says that we are to also call Him </a:t>
            </a:r>
            <a:r>
              <a:rPr lang="en-US" i="1" dirty="0"/>
              <a:t>Father.</a:t>
            </a:r>
            <a:r>
              <a:rPr lang="en-US" dirty="0"/>
              <a:t>  It is a wonderful privilege to have such a loving and merciful Father.  What other privileges are we to have as sisters of Christ?  </a:t>
            </a:r>
            <a:r>
              <a:rPr lang="en-US" i="1" dirty="0"/>
              <a:t>(Romans 8:16,17)</a:t>
            </a: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593387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1485015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356801" y="2764742"/>
            <a:ext cx="8515350" cy="2696947"/>
          </a:xfrm>
        </p:spPr>
        <p:txBody>
          <a:bodyPr>
            <a:normAutofit/>
          </a:bodyPr>
          <a:lstStyle/>
          <a:p>
            <a:pPr marL="0" indent="0" algn="ctr">
              <a:buNone/>
            </a:pPr>
            <a:r>
              <a:rPr lang="en-US" sz="4400" b="1" dirty="0"/>
              <a:t>AS MY ELDER BROTHER, JESUS HELPS ME BECOME A </a:t>
            </a:r>
            <a:r>
              <a:rPr lang="en-US" sz="4400" b="1" i="1" dirty="0">
                <a:solidFill>
                  <a:srgbClr val="7030A0"/>
                </a:solidFill>
              </a:rPr>
              <a:t>CHERISHED </a:t>
            </a:r>
            <a:endParaRPr lang="en-US" sz="4400" i="1" dirty="0">
              <a:solidFill>
                <a:srgbClr val="7030A0"/>
              </a:solidFill>
            </a:endParaRPr>
          </a:p>
          <a:p>
            <a:pPr marL="0" indent="0" algn="ctr">
              <a:buNone/>
            </a:pPr>
            <a:r>
              <a:rPr lang="en-US" sz="4400" b="1" i="1" dirty="0">
                <a:solidFill>
                  <a:srgbClr val="7030A0"/>
                </a:solidFill>
              </a:rPr>
              <a:t>DAUGHTER OF OUR FATHER GOD.</a:t>
            </a:r>
            <a:endParaRPr lang="en-US" sz="4400" i="1" dirty="0">
              <a:solidFill>
                <a:srgbClr val="7030A0"/>
              </a:solidFill>
            </a:endParaRPr>
          </a:p>
          <a:p>
            <a:pPr marL="0" indent="0" algn="ctr">
              <a:buNone/>
            </a:pPr>
            <a:endParaRPr lang="en-US" sz="4400" dirty="0"/>
          </a:p>
        </p:txBody>
      </p:sp>
    </p:spTree>
    <p:extLst>
      <p:ext uri="{BB962C8B-B14F-4D97-AF65-F5344CB8AC3E}">
        <p14:creationId xmlns:p14="http://schemas.microsoft.com/office/powerpoint/2010/main" val="197060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591747"/>
            <a:ext cx="7886700" cy="3067651"/>
          </a:xfrm>
        </p:spPr>
        <p:txBody>
          <a:bodyPr>
            <a:normAutofit/>
          </a:bodyPr>
          <a:lstStyle/>
          <a:p>
            <a:pPr marL="0" indent="0" algn="ctr">
              <a:buNone/>
            </a:pPr>
            <a:r>
              <a:rPr lang="en-US" sz="4800" dirty="0">
                <a:solidFill>
                  <a:schemeClr val="bg1"/>
                </a:solidFill>
              </a:rPr>
              <a:t>Jesus, </a:t>
            </a:r>
            <a:r>
              <a:rPr lang="en-US" sz="4800" b="1" dirty="0">
                <a:solidFill>
                  <a:srgbClr val="FFC000"/>
                </a:solidFill>
              </a:rPr>
              <a:t>my Brother,</a:t>
            </a:r>
          </a:p>
          <a:p>
            <a:pPr marL="0" indent="0" algn="ctr">
              <a:buNone/>
            </a:pPr>
            <a:r>
              <a:rPr lang="en-US" sz="4800" dirty="0">
                <a:solidFill>
                  <a:schemeClr val="bg1"/>
                </a:solidFill>
              </a:rPr>
              <a:t>hold me close in Your arms.</a:t>
            </a:r>
          </a:p>
          <a:p>
            <a:pPr marL="0" indent="0" algn="ctr">
              <a:buNone/>
            </a:pPr>
            <a:r>
              <a:rPr lang="en-US" sz="4800" dirty="0">
                <a:solidFill>
                  <a:schemeClr val="bg1"/>
                </a:solidFill>
              </a:rPr>
              <a:t>Introduce me to our </a:t>
            </a:r>
            <a:r>
              <a:rPr lang="en-US" sz="4800" dirty="0" smtClean="0">
                <a:solidFill>
                  <a:schemeClr val="bg1"/>
                </a:solidFill>
              </a:rPr>
              <a:t>Father, I can rest in His arms.</a:t>
            </a:r>
            <a:endParaRPr lang="en-US" sz="4800" dirty="0">
              <a:solidFill>
                <a:schemeClr val="bg1"/>
              </a:solidFill>
            </a:endParaRPr>
          </a:p>
        </p:txBody>
      </p:sp>
    </p:spTree>
    <p:extLst>
      <p:ext uri="{BB962C8B-B14F-4D97-AF65-F5344CB8AC3E}">
        <p14:creationId xmlns:p14="http://schemas.microsoft.com/office/powerpoint/2010/main" val="2378352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384</Words>
  <Application>Microsoft Office PowerPoint</Application>
  <PresentationFormat>On-screen Show (4:3)</PresentationFormat>
  <Paragraphs>69</Paragraphs>
  <Slides>8</Slides>
  <Notes>5</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Lesson Two  Jesus is My Elder Brother </vt:lpstr>
      <vt:lpstr>  JESUS IS  our elder brother   </vt:lpstr>
      <vt:lpstr>HIS EARTHLY MISSION</vt:lpstr>
      <vt:lpstr>OUR LORD’S PRAYER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Lynnetta Hamstra</cp:lastModifiedBy>
  <cp:revision>9</cp:revision>
  <dcterms:created xsi:type="dcterms:W3CDTF">2016-02-21T21:47:03Z</dcterms:created>
  <dcterms:modified xsi:type="dcterms:W3CDTF">2016-05-16T03:45:26Z</dcterms:modified>
</cp:coreProperties>
</file>